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24" r:id="rId6"/>
    <p:sldId id="372" r:id="rId7"/>
    <p:sldId id="261" r:id="rId8"/>
    <p:sldId id="262" r:id="rId9"/>
    <p:sldId id="325" r:id="rId10"/>
    <p:sldId id="346" r:id="rId11"/>
    <p:sldId id="348" r:id="rId12"/>
    <p:sldId id="347" r:id="rId13"/>
    <p:sldId id="349" r:id="rId14"/>
    <p:sldId id="350" r:id="rId15"/>
    <p:sldId id="401" r:id="rId16"/>
    <p:sldId id="402" r:id="rId17"/>
    <p:sldId id="351" r:id="rId18"/>
    <p:sldId id="352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288" r:id="rId27"/>
    <p:sldId id="318" r:id="rId28"/>
  </p:sldIdLst>
  <p:sldSz cx="9144000" cy="5143500"/>
  <p:notesSz cx="6858000" cy="9144000"/>
  <p:custDataLst>
    <p:tags r:id="rId3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4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48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59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cf4c0643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cf4c0643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cf4c0643c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cf4c0643c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6a50203eb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6a50203eb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cfe990a9f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cfe990a9f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cfe990a9f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cfe990a9f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19.png"/><Relationship Id="rId7" Type="http://schemas.openxmlformats.org/officeDocument/2006/relationships/tags" Target="../tags/tag19.xml"/><Relationship Id="rId6" Type="http://schemas.openxmlformats.org/officeDocument/2006/relationships/image" Target="../media/image18.png"/><Relationship Id="rId5" Type="http://schemas.openxmlformats.org/officeDocument/2006/relationships/tags" Target="../tags/tag18.xml"/><Relationship Id="rId4" Type="http://schemas.openxmlformats.org/officeDocument/2006/relationships/image" Target="../media/image17.png"/><Relationship Id="rId3" Type="http://schemas.openxmlformats.org/officeDocument/2006/relationships/tags" Target="../tags/tag17.xml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0.png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tags" Target="../tags/tag23.xml"/><Relationship Id="rId4" Type="http://schemas.openxmlformats.org/officeDocument/2006/relationships/image" Target="../media/image22.png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image" Target="../media/image28.png"/><Relationship Id="rId7" Type="http://schemas.openxmlformats.org/officeDocument/2006/relationships/tags" Target="../tags/tag28.xml"/><Relationship Id="rId6" Type="http://schemas.openxmlformats.org/officeDocument/2006/relationships/image" Target="../media/image27.png"/><Relationship Id="rId5" Type="http://schemas.openxmlformats.org/officeDocument/2006/relationships/tags" Target="../tags/tag27.xml"/><Relationship Id="rId4" Type="http://schemas.openxmlformats.org/officeDocument/2006/relationships/image" Target="../media/image26.png"/><Relationship Id="rId3" Type="http://schemas.openxmlformats.org/officeDocument/2006/relationships/tags" Target="../tags/tag26.xml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9.png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tags" Target="../tags/tag32.xml"/><Relationship Id="rId4" Type="http://schemas.openxmlformats.org/officeDocument/2006/relationships/image" Target="../media/image31.png"/><Relationship Id="rId3" Type="http://schemas.openxmlformats.org/officeDocument/2006/relationships/tags" Target="../tags/tag31.xml"/><Relationship Id="rId2" Type="http://schemas.openxmlformats.org/officeDocument/2006/relationships/image" Target="../media/image30.png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4.png"/><Relationship Id="rId3" Type="http://schemas.openxmlformats.org/officeDocument/2006/relationships/tags" Target="../tags/tag34.xml"/><Relationship Id="rId2" Type="http://schemas.openxmlformats.org/officeDocument/2006/relationships/image" Target="../media/image33.png"/><Relationship Id="rId1" Type="http://schemas.openxmlformats.org/officeDocument/2006/relationships/tags" Target="../tags/tag3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image" Target="../media/image38.png"/><Relationship Id="rId7" Type="http://schemas.openxmlformats.org/officeDocument/2006/relationships/tags" Target="../tags/tag38.xml"/><Relationship Id="rId6" Type="http://schemas.openxmlformats.org/officeDocument/2006/relationships/image" Target="../media/image37.png"/><Relationship Id="rId5" Type="http://schemas.openxmlformats.org/officeDocument/2006/relationships/tags" Target="../tags/tag37.xml"/><Relationship Id="rId4" Type="http://schemas.openxmlformats.org/officeDocument/2006/relationships/image" Target="../media/image36.png"/><Relationship Id="rId3" Type="http://schemas.openxmlformats.org/officeDocument/2006/relationships/tags" Target="../tags/tag36.xml"/><Relationship Id="rId2" Type="http://schemas.openxmlformats.org/officeDocument/2006/relationships/image" Target="../media/image35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9.png"/><Relationship Id="rId1" Type="http://schemas.openxmlformats.org/officeDocument/2006/relationships/tags" Target="../tags/tag3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1.png"/><Relationship Id="rId3" Type="http://schemas.openxmlformats.org/officeDocument/2006/relationships/tags" Target="../tags/tag41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png"/><Relationship Id="rId3" Type="http://schemas.openxmlformats.org/officeDocument/2006/relationships/tags" Target="../tags/tag43.xml"/><Relationship Id="rId2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7.png"/><Relationship Id="rId7" Type="http://schemas.openxmlformats.org/officeDocument/2006/relationships/tags" Target="../tags/tag47.xml"/><Relationship Id="rId6" Type="http://schemas.openxmlformats.org/officeDocument/2006/relationships/image" Target="../media/image46.png"/><Relationship Id="rId5" Type="http://schemas.openxmlformats.org/officeDocument/2006/relationships/tags" Target="../tags/tag46.xml"/><Relationship Id="rId4" Type="http://schemas.openxmlformats.org/officeDocument/2006/relationships/image" Target="../media/image45.png"/><Relationship Id="rId3" Type="http://schemas.openxmlformats.org/officeDocument/2006/relationships/tags" Target="../tags/tag45.xml"/><Relationship Id="rId2" Type="http://schemas.openxmlformats.org/officeDocument/2006/relationships/image" Target="../media/image44.png"/><Relationship Id="rId1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tags" Target="../tags/tag50.xml"/><Relationship Id="rId4" Type="http://schemas.openxmlformats.org/officeDocument/2006/relationships/image" Target="../media/image49.png"/><Relationship Id="rId3" Type="http://schemas.openxmlformats.org/officeDocument/2006/relationships/tags" Target="../tags/tag49.xml"/><Relationship Id="rId2" Type="http://schemas.openxmlformats.org/officeDocument/2006/relationships/image" Target="../media/image48.png"/><Relationship Id="rId1" Type="http://schemas.openxmlformats.org/officeDocument/2006/relationships/tags" Target="../tags/tag48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tags" Target="../tags/tag53.xml"/><Relationship Id="rId4" Type="http://schemas.openxmlformats.org/officeDocument/2006/relationships/image" Target="../media/image52.png"/><Relationship Id="rId3" Type="http://schemas.openxmlformats.org/officeDocument/2006/relationships/tags" Target="../tags/tag52.xml"/><Relationship Id="rId2" Type="http://schemas.openxmlformats.org/officeDocument/2006/relationships/image" Target="../media/image51.png"/><Relationship Id="rId1" Type="http://schemas.openxmlformats.org/officeDocument/2006/relationships/tags" Target="../tags/tag5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57.png"/><Relationship Id="rId7" Type="http://schemas.openxmlformats.org/officeDocument/2006/relationships/tags" Target="../tags/tag57.xml"/><Relationship Id="rId6" Type="http://schemas.openxmlformats.org/officeDocument/2006/relationships/image" Target="../media/image56.png"/><Relationship Id="rId5" Type="http://schemas.openxmlformats.org/officeDocument/2006/relationships/tags" Target="../tags/tag56.xml"/><Relationship Id="rId4" Type="http://schemas.openxmlformats.org/officeDocument/2006/relationships/image" Target="../media/image55.png"/><Relationship Id="rId3" Type="http://schemas.openxmlformats.org/officeDocument/2006/relationships/tags" Target="../tags/tag55.xml"/><Relationship Id="rId2" Type="http://schemas.openxmlformats.org/officeDocument/2006/relationships/image" Target="../media/image54.png"/><Relationship Id="rId1" Type="http://schemas.openxmlformats.org/officeDocument/2006/relationships/tags" Target="../tags/tag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1" Type="http://schemas.openxmlformats.org/officeDocument/2006/relationships/tags" Target="../tags/tag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5.png"/><Relationship Id="rId7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tags" Target="../tags/tag9.xml"/><Relationship Id="rId4" Type="http://schemas.openxmlformats.org/officeDocument/2006/relationships/image" Target="../media/image8.png"/><Relationship Id="rId3" Type="http://schemas.openxmlformats.org/officeDocument/2006/relationships/tags" Target="../tags/tag8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3.png"/><Relationship Id="rId7" Type="http://schemas.openxmlformats.org/officeDocument/2006/relationships/tags" Target="../tags/tag13.xml"/><Relationship Id="rId6" Type="http://schemas.openxmlformats.org/officeDocument/2006/relationships/image" Target="../media/image12.png"/><Relationship Id="rId5" Type="http://schemas.openxmlformats.org/officeDocument/2006/relationships/tags" Target="../tags/tag12.xml"/><Relationship Id="rId4" Type="http://schemas.openxmlformats.org/officeDocument/2006/relationships/image" Target="../media/image11.png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tags" Target="../tags/tag15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节点图实现解析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ea typeface="宋体" panose="02010600030101010101" pitchFamily="2" charset="-122"/>
              </a:rPr>
              <a:t>2. Eevee</a:t>
            </a:r>
            <a:r>
              <a:rPr lang="zh-CN" altLang="en-US">
                <a:ea typeface="宋体" panose="02010600030101010101" pitchFamily="2" charset="-122"/>
              </a:rPr>
              <a:t>材质节点图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2110" y="282638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32835" y="3436620"/>
            <a:ext cx="1878330" cy="1651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计算</a:t>
            </a:r>
            <a:r>
              <a:rPr lang="en-US" altLang="zh-CN"/>
              <a:t>shader</a:t>
            </a:r>
            <a:r>
              <a:rPr lang="zh-CN" altLang="en-US">
                <a:ea typeface="宋体" panose="02010600030101010101" pitchFamily="2" charset="-122"/>
              </a:rPr>
              <a:t>节点权重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所有</a:t>
            </a:r>
            <a:r>
              <a:rPr lang="en-US" altLang="zh-CN"/>
              <a:t>shader</a:t>
            </a:r>
            <a:r>
              <a:rPr lang="zh-CN" altLang="en-US">
                <a:ea typeface="宋体" panose="02010600030101010101" pitchFamily="2" charset="-122"/>
              </a:rPr>
              <a:t>节点都有用户不可见的</a:t>
            </a:r>
            <a:r>
              <a:rPr lang="en-US" altLang="zh-CN">
                <a:ea typeface="宋体" panose="02010600030101010101" pitchFamily="2" charset="-122"/>
              </a:rPr>
              <a:t>weight</a:t>
            </a:r>
            <a:r>
              <a:rPr lang="zh-CN" altLang="en-US">
                <a:ea typeface="宋体" panose="02010600030101010101" pitchFamily="2" charset="-122"/>
              </a:rPr>
              <a:t>输入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weight</a:t>
            </a:r>
            <a:r>
              <a:rPr lang="zh-CN" altLang="en-US">
                <a:ea typeface="宋体" panose="02010600030101010101" pitchFamily="2" charset="-122"/>
              </a:rPr>
              <a:t>通常会乘到</a:t>
            </a:r>
            <a:r>
              <a:rPr lang="en-US" altLang="zh-CN">
                <a:ea typeface="宋体" panose="02010600030101010101" pitchFamily="2" charset="-122"/>
              </a:rPr>
              <a:t>Closure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radiance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添加</a:t>
            </a:r>
            <a:r>
              <a:rPr lang="en-US" altLang="zh-CN">
                <a:ea typeface="宋体" panose="02010600030101010101" pitchFamily="2" charset="-122"/>
              </a:rPr>
              <a:t>math</a:t>
            </a:r>
            <a:r>
              <a:rPr lang="zh-CN" altLang="en-US">
                <a:ea typeface="宋体" panose="02010600030101010101" pitchFamily="2" charset="-122"/>
              </a:rPr>
              <a:t>节点，反向算出</a:t>
            </a:r>
            <a:r>
              <a:rPr lang="en-US" altLang="zh-CN">
                <a:ea typeface="宋体" panose="02010600030101010101" pitchFamily="2" charset="-122"/>
              </a:rPr>
              <a:t>shader</a:t>
            </a:r>
            <a:r>
              <a:rPr lang="zh-CN" altLang="en-US">
                <a:ea typeface="宋体" panose="02010600030101010101" pitchFamily="2" charset="-122"/>
              </a:rPr>
              <a:t>节点权重（的计算图），并连接到</a:t>
            </a:r>
            <a:r>
              <a:rPr lang="en-US" altLang="zh-CN">
                <a:ea typeface="宋体" panose="02010600030101010101" pitchFamily="2" charset="-122"/>
              </a:rPr>
              <a:t>weight socket</a:t>
            </a:r>
            <a:r>
              <a:rPr lang="zh-CN" altLang="en-US">
                <a:ea typeface="宋体" panose="02010600030101010101" pitchFamily="2" charset="-122"/>
              </a:rPr>
              <a:t>上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7655" y="3147695"/>
            <a:ext cx="2336165" cy="987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8745" y="4168775"/>
            <a:ext cx="2673985" cy="974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68295" y="3226435"/>
            <a:ext cx="2463800" cy="1342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9220" y="2191385"/>
            <a:ext cx="1634490" cy="13404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55590" y="3690620"/>
            <a:ext cx="3788410" cy="1452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准备</a:t>
            </a:r>
            <a:r>
              <a:rPr lang="en-US" altLang="zh-CN"/>
              <a:t>exec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092700" cy="3416300"/>
          </a:xfrm>
        </p:spPr>
        <p:txBody>
          <a:bodyPr/>
          <a:p>
            <a:r>
              <a:rPr lang="en-US" altLang="zh-CN" sz="1400"/>
              <a:t>bNodeTree -&gt; bNodeTreeExec,</a:t>
            </a:r>
            <a:endParaRPr lang="en-US" altLang="zh-CN" sz="1400"/>
          </a:p>
          <a:p>
            <a:r>
              <a:rPr lang="en-US" altLang="zh-CN" sz="1400"/>
              <a:t>bNode -&gt; bNodeExec</a:t>
            </a:r>
            <a:endParaRPr lang="en-US" altLang="zh-CN" sz="1400"/>
          </a:p>
          <a:p>
            <a:r>
              <a:rPr lang="en-US" altLang="zh-CN" sz="1400"/>
              <a:t>bNodeSocket -&gt; bNodeStack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1545" y="2333625"/>
            <a:ext cx="3100705" cy="2777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62220" y="175260"/>
            <a:ext cx="3992880" cy="2692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50815" y="2917190"/>
            <a:ext cx="3656965" cy="20872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执行</a:t>
            </a:r>
            <a:r>
              <a:rPr lang="en-US" altLang="zh-CN"/>
              <a:t>gpu_fn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408170" cy="3416300"/>
          </a:xfrm>
        </p:spPr>
        <p:txBody>
          <a:bodyPr/>
          <a:p>
            <a:r>
              <a:rPr lang="en-US" altLang="zh-CN"/>
              <a:t>gpu_fn</a:t>
            </a:r>
            <a:r>
              <a:rPr lang="zh-CN" altLang="en-US">
                <a:ea typeface="宋体" panose="02010600030101010101" pitchFamily="2" charset="-122"/>
              </a:rPr>
              <a:t>是每个</a:t>
            </a:r>
            <a:r>
              <a:rPr lang="en-US" altLang="zh-CN">
                <a:ea typeface="宋体" panose="02010600030101010101" pitchFamily="2" charset="-122"/>
              </a:rPr>
              <a:t>eevee</a:t>
            </a:r>
            <a:r>
              <a:rPr lang="zh-CN" altLang="en-US">
                <a:ea typeface="宋体" panose="02010600030101010101" pitchFamily="2" charset="-122"/>
              </a:rPr>
              <a:t>节点的功能函数，通过</a:t>
            </a:r>
            <a:r>
              <a:rPr lang="en-US" altLang="zh-CN">
                <a:ea typeface="宋体" panose="02010600030101010101" pitchFamily="2" charset="-122"/>
              </a:rPr>
              <a:t>gpuin gpuout</a:t>
            </a:r>
            <a:r>
              <a:rPr lang="zh-CN" altLang="en-US">
                <a:ea typeface="宋体" panose="02010600030101010101" pitchFamily="2" charset="-122"/>
              </a:rPr>
              <a:t>两个数组传递输入输出，因为没有传数组长度，会给数组末尾添加一个特殊元素标记结束，就像</a:t>
            </a:r>
            <a:r>
              <a:rPr lang="en-US" altLang="zh-CN">
                <a:ea typeface="宋体" panose="02010600030101010101" pitchFamily="2" charset="-122"/>
              </a:rPr>
              <a:t>c</a:t>
            </a:r>
            <a:r>
              <a:rPr lang="zh-CN" altLang="en-US">
                <a:ea typeface="宋体" panose="02010600030101010101" pitchFamily="2" charset="-122"/>
              </a:rPr>
              <a:t>语言字符串一样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gpu_fn</a:t>
            </a:r>
            <a:r>
              <a:rPr lang="zh-CN" altLang="en-US">
                <a:ea typeface="宋体" panose="02010600030101010101" pitchFamily="2" charset="-122"/>
              </a:rPr>
              <a:t>返回非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代表执行成功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61865" y="262890"/>
            <a:ext cx="4382135" cy="48806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举例：</a:t>
            </a:r>
            <a:r>
              <a:rPr lang="en-US" altLang="zh-CN"/>
              <a:t>diffuse bsdf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709285" cy="3416300"/>
          </a:xfrm>
        </p:spPr>
        <p:txBody>
          <a:bodyPr/>
          <a:p>
            <a:r>
              <a:rPr lang="en-US" altLang="zh-CN"/>
              <a:t>diffuse bsdf</a:t>
            </a:r>
            <a:r>
              <a:rPr lang="zh-CN" altLang="en-US">
                <a:ea typeface="宋体" panose="02010600030101010101" pitchFamily="2" charset="-122"/>
              </a:rPr>
              <a:t>节点有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个输入引脚（其中</a:t>
            </a:r>
            <a:r>
              <a:rPr lang="en-US" altLang="zh-CN">
                <a:ea typeface="宋体" panose="02010600030101010101" pitchFamily="2" charset="-122"/>
              </a:rPr>
              <a:t>weight</a:t>
            </a:r>
            <a:r>
              <a:rPr lang="zh-CN" altLang="en-US">
                <a:ea typeface="宋体" panose="02010600030101010101" pitchFamily="2" charset="-122"/>
              </a:rPr>
              <a:t>不可见）和一个输出引脚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对应</a:t>
            </a:r>
            <a:r>
              <a:rPr lang="en-US" altLang="zh-CN">
                <a:ea typeface="宋体" panose="02010600030101010101" pitchFamily="2" charset="-122"/>
              </a:rPr>
              <a:t>node_bsdf_diffuse</a:t>
            </a:r>
            <a:r>
              <a:rPr lang="zh-CN" altLang="en-US">
                <a:ea typeface="宋体" panose="02010600030101010101" pitchFamily="2" charset="-122"/>
              </a:rPr>
              <a:t>函数有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个输入参数和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个输出参数，顺序严格对齐节点引脚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</a:t>
            </a:r>
            <a:r>
              <a:rPr lang="en-US" altLang="zh-CN">
                <a:ea typeface="宋体" panose="02010600030101010101" pitchFamily="2" charset="-122"/>
              </a:rPr>
              <a:t>normal</a:t>
            </a:r>
            <a:r>
              <a:rPr lang="zh-CN" altLang="en-US">
                <a:ea typeface="宋体" panose="02010600030101010101" pitchFamily="2" charset="-122"/>
              </a:rPr>
              <a:t>引脚没连线，则调用</a:t>
            </a:r>
            <a:r>
              <a:rPr lang="en-US" altLang="zh-CN">
                <a:ea typeface="宋体" panose="02010600030101010101" pitchFamily="2" charset="-122"/>
              </a:rPr>
              <a:t>world_normals_get</a:t>
            </a:r>
            <a:r>
              <a:rPr lang="zh-CN" altLang="en-US">
                <a:ea typeface="宋体" panose="02010600030101010101" pitchFamily="2" charset="-122"/>
              </a:rPr>
              <a:t>函数，将其输出结果作为后续</a:t>
            </a:r>
            <a:r>
              <a:rPr lang="en-US" altLang="zh-CN">
                <a:ea typeface="宋体" panose="02010600030101010101" pitchFamily="2" charset="-122"/>
              </a:rPr>
              <a:t>node_bsdf_diffuse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normal</a:t>
            </a:r>
            <a:r>
              <a:rPr lang="zh-CN" altLang="en-US">
                <a:ea typeface="宋体" panose="02010600030101010101" pitchFamily="2" charset="-122"/>
              </a:rPr>
              <a:t>输入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76950" y="1470660"/>
            <a:ext cx="2925445" cy="1473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76315" y="320040"/>
            <a:ext cx="2963545" cy="1077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40755" y="3054350"/>
            <a:ext cx="3034030" cy="1012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62140" y="4158615"/>
            <a:ext cx="1400810" cy="3695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192655" y="3657600"/>
            <a:ext cx="2004695" cy="13709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GPU_link &amp; GPU_stack_link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6106160" cy="3416300"/>
          </a:xfrm>
        </p:spPr>
        <p:txBody>
          <a:bodyPr/>
          <a:p>
            <a:r>
              <a:rPr lang="en-US" altLang="zh-CN"/>
              <a:t>GPU_link</a:t>
            </a:r>
            <a:r>
              <a:rPr lang="zh-CN" altLang="en-US">
                <a:ea typeface="宋体" panose="02010600030101010101" pitchFamily="2" charset="-122"/>
              </a:rPr>
              <a:t>接收一堆</a:t>
            </a:r>
            <a:r>
              <a:rPr lang="en-US" altLang="zh-CN">
                <a:ea typeface="宋体" panose="02010600030101010101" pitchFamily="2" charset="-122"/>
              </a:rPr>
              <a:t>GPUNodeLink</a:t>
            </a:r>
            <a:r>
              <a:rPr lang="zh-CN" altLang="en-US">
                <a:ea typeface="宋体" panose="02010600030101010101" pitchFamily="2" charset="-122"/>
              </a:rPr>
              <a:t>可变参数，根据</a:t>
            </a:r>
            <a:r>
              <a:rPr lang="en-US" altLang="zh-CN">
                <a:ea typeface="宋体" panose="02010600030101010101" pitchFamily="2" charset="-122"/>
              </a:rPr>
              <a:t>name</a:t>
            </a:r>
            <a:r>
              <a:rPr lang="zh-CN" altLang="en-US">
                <a:ea typeface="宋体" panose="02010600030101010101" pitchFamily="2" charset="-122"/>
              </a:rPr>
              <a:t>对应函数参数表将参数连上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GPU_stack_link</a:t>
            </a:r>
            <a:r>
              <a:rPr lang="zh-CN" altLang="en-US">
                <a:ea typeface="宋体" panose="02010600030101010101" pitchFamily="2" charset="-122"/>
              </a:rPr>
              <a:t>额外接收</a:t>
            </a:r>
            <a:r>
              <a:rPr lang="en-US" altLang="zh-CN">
                <a:ea typeface="宋体" panose="02010600030101010101" pitchFamily="2" charset="-122"/>
              </a:rPr>
              <a:t>in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out</a:t>
            </a:r>
            <a:r>
              <a:rPr lang="zh-CN" altLang="en-US">
                <a:ea typeface="宋体" panose="02010600030101010101" pitchFamily="2" charset="-122"/>
              </a:rPr>
              <a:t>数组，对应节点输入输出引脚，将输入输出引脚和额外的可变参数连接到函数参数表上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函数调用后，都会在</a:t>
            </a:r>
            <a:r>
              <a:rPr lang="en-US" altLang="zh-CN">
                <a:ea typeface="宋体" panose="02010600030101010101" pitchFamily="2" charset="-122"/>
              </a:rPr>
              <a:t>GPUNodeGraph</a:t>
            </a:r>
            <a:r>
              <a:rPr lang="zh-CN" altLang="en-US">
                <a:ea typeface="宋体" panose="02010600030101010101" pitchFamily="2" charset="-122"/>
              </a:rPr>
              <a:t>里添加</a:t>
            </a:r>
            <a:r>
              <a:rPr lang="en-US" altLang="zh-CN">
                <a:ea typeface="宋体" panose="02010600030101010101" pitchFamily="2" charset="-122"/>
              </a:rPr>
              <a:t>glsl</a:t>
            </a:r>
            <a:r>
              <a:rPr lang="zh-CN" altLang="en-US">
                <a:ea typeface="宋体" panose="02010600030101010101" pitchFamily="2" charset="-122"/>
              </a:rPr>
              <a:t>函数对应的节点，并连上引脚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57950" y="212090"/>
            <a:ext cx="2606040" cy="2846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57950" y="3146425"/>
            <a:ext cx="2505710" cy="1198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86480" y="3808095"/>
            <a:ext cx="2629535" cy="1251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ea typeface="宋体" panose="02010600030101010101" pitchFamily="2" charset="-122"/>
              </a:rPr>
              <a:t>glsl</a:t>
            </a:r>
            <a:r>
              <a:rPr lang="zh-CN" altLang="en-US">
                <a:ea typeface="宋体" panose="02010600030101010101" pitchFamily="2" charset="-122"/>
              </a:rPr>
              <a:t>函数注册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/>
              <a:t>blender</a:t>
            </a:r>
            <a:r>
              <a:rPr lang="zh-CN" altLang="en-US" sz="1200">
                <a:ea typeface="宋体" panose="02010600030101010101" pitchFamily="2" charset="-122"/>
              </a:rPr>
              <a:t>编译系统会预处理</a:t>
            </a:r>
            <a:r>
              <a:rPr lang="en-US" altLang="zh-CN" sz="1200">
                <a:ea typeface="宋体" panose="02010600030101010101" pitchFamily="2" charset="-122"/>
              </a:rPr>
              <a:t>glsl</a:t>
            </a:r>
            <a:r>
              <a:rPr lang="zh-CN" altLang="en-US" sz="1200">
                <a:ea typeface="宋体" panose="02010600030101010101" pitchFamily="2" charset="-122"/>
              </a:rPr>
              <a:t>文件，提取其中函数信息放到</a:t>
            </a:r>
            <a:r>
              <a:rPr lang="en-US" altLang="zh-CN" sz="1200">
                <a:ea typeface="宋体" panose="02010600030101010101" pitchFamily="2" charset="-122"/>
              </a:rPr>
              <a:t>glsl_xxx_source_list.h</a:t>
            </a:r>
            <a:r>
              <a:rPr lang="zh-CN" altLang="en-US" sz="1200">
                <a:ea typeface="宋体" panose="02010600030101010101" pitchFamily="2" charset="-122"/>
              </a:rPr>
              <a:t>，以注册所有会用到的节点函数到</a:t>
            </a:r>
            <a:r>
              <a:rPr lang="en-US" altLang="zh-CN" sz="1200">
                <a:ea typeface="宋体" panose="02010600030101010101" pitchFamily="2" charset="-122"/>
              </a:rPr>
              <a:t>g_functions</a:t>
            </a:r>
            <a:r>
              <a:rPr lang="zh-CN" altLang="en-US" sz="1200">
                <a:ea typeface="宋体" panose="02010600030101010101" pitchFamily="2" charset="-122"/>
              </a:rPr>
              <a:t>，这样在</a:t>
            </a:r>
            <a:r>
              <a:rPr lang="en-US" altLang="zh-CN" sz="1200">
                <a:ea typeface="宋体" panose="02010600030101010101" pitchFamily="2" charset="-122"/>
              </a:rPr>
              <a:t>GPU_link</a:t>
            </a:r>
            <a:r>
              <a:rPr lang="zh-CN" altLang="en-US" sz="1200">
                <a:ea typeface="宋体" panose="02010600030101010101" pitchFamily="2" charset="-122"/>
              </a:rPr>
              <a:t>和</a:t>
            </a:r>
            <a:r>
              <a:rPr lang="en-US" altLang="zh-CN" sz="1200">
                <a:ea typeface="宋体" panose="02010600030101010101" pitchFamily="2" charset="-122"/>
              </a:rPr>
              <a:t>GPU_stack_link</a:t>
            </a:r>
            <a:r>
              <a:rPr lang="zh-CN" altLang="en-US" sz="1200">
                <a:ea typeface="宋体" panose="02010600030101010101" pitchFamily="2" charset="-122"/>
              </a:rPr>
              <a:t>时可以查到函数是否存在以及输入输出参数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所有节点函数返回值都是</a:t>
            </a:r>
            <a:r>
              <a:rPr lang="en-US" altLang="zh-CN" sz="1200">
                <a:ea typeface="宋体" panose="02010600030101010101" pitchFamily="2" charset="-122"/>
              </a:rPr>
              <a:t>void</a:t>
            </a:r>
            <a:r>
              <a:rPr lang="zh-CN" altLang="en-US" sz="1200">
                <a:ea typeface="宋体" panose="02010600030101010101" pitchFamily="2" charset="-122"/>
              </a:rPr>
              <a:t>，输入参数列表在输出参数列表之前，这样就可以用统一方式创建</a:t>
            </a:r>
            <a:r>
              <a:rPr lang="en-US" altLang="zh-CN" sz="1200">
                <a:ea typeface="宋体" panose="02010600030101010101" pitchFamily="2" charset="-122"/>
              </a:rPr>
              <a:t>GPUNode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即使如四则运算、输出等于输入等简单计算也有对应</a:t>
            </a:r>
            <a:r>
              <a:rPr lang="en-US" altLang="zh-CN" sz="1200">
                <a:ea typeface="宋体" panose="02010600030101010101" pitchFamily="2" charset="-122"/>
              </a:rPr>
              <a:t>glsl</a:t>
            </a:r>
            <a:r>
              <a:rPr lang="zh-CN" altLang="en-US" sz="1200">
                <a:ea typeface="宋体" panose="02010600030101010101" pitchFamily="2" charset="-122"/>
              </a:rPr>
              <a:t>函数，让编译器执行</a:t>
            </a:r>
            <a:r>
              <a:rPr lang="en-US" altLang="zh-CN" sz="1200">
                <a:ea typeface="宋体" panose="02010600030101010101" pitchFamily="2" charset="-122"/>
              </a:rPr>
              <a:t>inline</a:t>
            </a:r>
            <a:r>
              <a:rPr lang="zh-CN" altLang="en-US" sz="1200">
                <a:ea typeface="宋体" panose="02010600030101010101" pitchFamily="2" charset="-122"/>
              </a:rPr>
              <a:t>优化。另外同一种节点对应的不同函数参数列表通常相同，例如</a:t>
            </a:r>
            <a:r>
              <a:rPr lang="en-US" altLang="zh-CN" sz="1200">
                <a:ea typeface="宋体" panose="02010600030101010101" pitchFamily="2" charset="-122"/>
              </a:rPr>
              <a:t>math</a:t>
            </a:r>
            <a:r>
              <a:rPr lang="zh-CN" altLang="en-US" sz="1200">
                <a:ea typeface="宋体" panose="02010600030101010101" pitchFamily="2" charset="-122"/>
              </a:rPr>
              <a:t>节点可对应多种运算，输入参数</a:t>
            </a:r>
            <a:r>
              <a:rPr lang="en-US" altLang="zh-CN" sz="1200">
                <a:ea typeface="宋体" panose="02010600030101010101" pitchFamily="2" charset="-122"/>
              </a:rPr>
              <a:t>1~3</a:t>
            </a:r>
            <a:r>
              <a:rPr lang="zh-CN" altLang="en-US" sz="1200">
                <a:ea typeface="宋体" panose="02010600030101010101" pitchFamily="2" charset="-122"/>
              </a:rPr>
              <a:t>个，输出参数</a:t>
            </a:r>
            <a:r>
              <a:rPr lang="en-US" altLang="zh-CN" sz="1200">
                <a:ea typeface="宋体" panose="02010600030101010101" pitchFamily="2" charset="-122"/>
              </a:rPr>
              <a:t>1</a:t>
            </a:r>
            <a:r>
              <a:rPr lang="zh-CN" altLang="en-US" sz="1200">
                <a:ea typeface="宋体" panose="02010600030101010101" pitchFamily="2" charset="-122"/>
              </a:rPr>
              <a:t>个，但所有运算函数签名都是</a:t>
            </a:r>
            <a:r>
              <a:rPr lang="en-US" altLang="zh-CN" sz="1200">
                <a:ea typeface="宋体" panose="02010600030101010101" pitchFamily="2" charset="-122"/>
              </a:rPr>
              <a:t>void</a:t>
            </a:r>
            <a:r>
              <a:rPr lang="zh-CN" altLang="en-US" sz="1200">
                <a:ea typeface="宋体" panose="02010600030101010101" pitchFamily="2" charset="-122"/>
              </a:rPr>
              <a:t>(float a, float b, float c, out float result)，哪怕有参数不使用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" y="3224530"/>
            <a:ext cx="3053080" cy="1820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83560" y="3277235"/>
            <a:ext cx="6020435" cy="17157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GPUNode</a:t>
            </a:r>
            <a:r>
              <a:rPr lang="zh-CN" altLang="en-US">
                <a:ea typeface="宋体" panose="02010600030101010101" pitchFamily="2" charset="-122"/>
              </a:rPr>
              <a:t>构成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8520430" cy="3416300"/>
          </a:xfrm>
        </p:spPr>
        <p:txBody>
          <a:bodyPr/>
          <a:p>
            <a:r>
              <a:rPr lang="en-US" altLang="zh-CN" sz="1400"/>
              <a:t>GPUNodeStack</a:t>
            </a:r>
            <a:r>
              <a:rPr lang="zh-CN" altLang="en-US" sz="1400">
                <a:ea typeface="宋体" panose="02010600030101010101" pitchFamily="2" charset="-122"/>
              </a:rPr>
              <a:t>：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节点输入输出</a:t>
            </a:r>
            <a:r>
              <a:rPr lang="en-US" altLang="zh-CN" sz="1400">
                <a:ea typeface="宋体" panose="02010600030101010101" pitchFamily="2" charset="-122"/>
              </a:rPr>
              <a:t>socket</a:t>
            </a:r>
            <a:r>
              <a:rPr lang="zh-CN" altLang="en-US" sz="1400">
                <a:ea typeface="宋体" panose="02010600030101010101" pitchFamily="2" charset="-122"/>
              </a:rPr>
              <a:t>，用于</a:t>
            </a:r>
            <a:r>
              <a:rPr lang="en-US" altLang="zh-CN" sz="1400">
                <a:ea typeface="宋体" panose="02010600030101010101" pitchFamily="2" charset="-122"/>
              </a:rPr>
              <a:t>gpu_fn</a:t>
            </a:r>
            <a:r>
              <a:rPr lang="zh-CN" altLang="en-US" sz="1400">
                <a:ea typeface="宋体" panose="02010600030101010101" pitchFamily="2" charset="-122"/>
              </a:rPr>
              <a:t>传参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GPUNode</a:t>
            </a:r>
            <a:r>
              <a:rPr lang="zh-CN" altLang="en-US" sz="1400">
                <a:ea typeface="宋体" panose="02010600030101010101" pitchFamily="2" charset="-122"/>
              </a:rPr>
              <a:t>：</a:t>
            </a:r>
            <a:r>
              <a:rPr lang="en-US" altLang="zh-CN" sz="1400">
                <a:ea typeface="宋体" panose="02010600030101010101" pitchFamily="2" charset="-122"/>
              </a:rPr>
              <a:t>glsl</a:t>
            </a:r>
            <a:r>
              <a:rPr lang="zh-CN" altLang="en-US" sz="1400">
                <a:ea typeface="宋体" panose="02010600030101010101" pitchFamily="2" charset="-122"/>
              </a:rPr>
              <a:t>函数调用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GPUNodeLink</a:t>
            </a:r>
            <a:r>
              <a:rPr lang="zh-CN" altLang="en-US" sz="1400">
                <a:ea typeface="宋体" panose="02010600030101010101" pitchFamily="2" charset="-122"/>
              </a:rPr>
              <a:t>：函数实参（函数之间用）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GPUInput</a:t>
            </a:r>
            <a:r>
              <a:rPr lang="zh-CN" altLang="en-US" sz="1400">
                <a:ea typeface="宋体" panose="02010600030101010101" pitchFamily="2" charset="-122"/>
              </a:rPr>
              <a:t>：函数输入形参（函数内部用）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GPUOutput</a:t>
            </a:r>
            <a:r>
              <a:rPr lang="zh-CN" altLang="en-US" sz="1400">
                <a:ea typeface="宋体" panose="02010600030101010101" pitchFamily="2" charset="-122"/>
              </a:rPr>
              <a:t>：函数输出形参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4520" y="3872865"/>
            <a:ext cx="2345690" cy="1235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56405" y="2567305"/>
            <a:ext cx="2320925" cy="2558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77330" y="1470025"/>
            <a:ext cx="2516505" cy="744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13525" y="2287905"/>
            <a:ext cx="2480310" cy="28206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741295" y="2753995"/>
            <a:ext cx="1478915" cy="10807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GPUNode</a:t>
            </a:r>
            <a:r>
              <a:rPr lang="zh-CN" altLang="en-US">
                <a:ea typeface="宋体" panose="02010600030101010101" pitchFamily="2" charset="-122"/>
              </a:rPr>
              <a:t>构成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暴露给用户的是</a:t>
            </a:r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节点和输入输出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，对应</a:t>
            </a:r>
            <a:r>
              <a:rPr lang="en-US" altLang="zh-CN">
                <a:ea typeface="宋体" panose="02010600030101010101" pitchFamily="2" charset="-122"/>
              </a:rPr>
              <a:t>GPUNodeStack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节点</a:t>
            </a:r>
            <a:r>
              <a:rPr lang="en-US" altLang="zh-CN">
                <a:ea typeface="宋体" panose="02010600030101010101" pitchFamily="2" charset="-122"/>
              </a:rPr>
              <a:t>gpu_fn</a:t>
            </a:r>
            <a:r>
              <a:rPr lang="zh-CN" altLang="en-US">
                <a:ea typeface="宋体" panose="02010600030101010101" pitchFamily="2" charset="-122"/>
              </a:rPr>
              <a:t>组合</a:t>
            </a:r>
            <a:r>
              <a:rPr lang="en-US" altLang="zh-CN">
                <a:ea typeface="宋体" panose="02010600030101010101" pitchFamily="2" charset="-122"/>
              </a:rPr>
              <a:t>GPU</a:t>
            </a:r>
            <a:r>
              <a:rPr lang="zh-CN" altLang="en-US">
                <a:ea typeface="宋体" panose="02010600030101010101" pitchFamily="2" charset="-122"/>
              </a:rPr>
              <a:t>函数节点图逻辑，可能</a:t>
            </a:r>
            <a:r>
              <a:rPr lang="zh-CN">
                <a:ea typeface="宋体" panose="02010600030101010101" pitchFamily="2" charset="-122"/>
              </a:rPr>
              <a:t>生成多个</a:t>
            </a:r>
            <a:r>
              <a:rPr lang="en-US" altLang="zh-CN">
                <a:ea typeface="宋体" panose="02010600030101010101" pitchFamily="2" charset="-122"/>
              </a:rPr>
              <a:t>GPUNode</a:t>
            </a:r>
            <a:endParaRPr 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GPUNodeLink</a:t>
            </a:r>
            <a:r>
              <a:rPr lang="zh-CN" altLang="en-US">
                <a:ea typeface="宋体" panose="02010600030101010101" pitchFamily="2" charset="-122"/>
              </a:rPr>
              <a:t>用于在</a:t>
            </a:r>
            <a:r>
              <a:rPr lang="en-US" altLang="zh-CN">
                <a:ea typeface="宋体" panose="02010600030101010101" pitchFamily="2" charset="-122"/>
              </a:rPr>
              <a:t>GPU</a:t>
            </a:r>
            <a:r>
              <a:rPr lang="zh-CN" altLang="en-US">
                <a:ea typeface="宋体" panose="02010600030101010101" pitchFamily="2" charset="-122"/>
              </a:rPr>
              <a:t>节点之间传值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GPUInput</a:t>
            </a:r>
            <a:r>
              <a:rPr lang="zh-CN" altLang="en-US">
                <a:ea typeface="宋体" panose="02010600030101010101" pitchFamily="2" charset="-122"/>
              </a:rPr>
              <a:t>表示</a:t>
            </a:r>
            <a:r>
              <a:rPr lang="en-US" altLang="zh-CN">
                <a:ea typeface="宋体" panose="02010600030101010101" pitchFamily="2" charset="-122"/>
              </a:rPr>
              <a:t>GPU</a:t>
            </a:r>
            <a:r>
              <a:rPr lang="zh-CN" altLang="en-US">
                <a:ea typeface="宋体" panose="02010600030101010101" pitchFamily="2" charset="-122"/>
              </a:rPr>
              <a:t>节点输入，可能来自常数、</a:t>
            </a:r>
            <a:r>
              <a:rPr lang="en-US" altLang="zh-CN">
                <a:ea typeface="宋体" panose="02010600030101010101" pitchFamily="2" charset="-122"/>
              </a:rPr>
              <a:t>uniform</a:t>
            </a:r>
            <a:r>
              <a:rPr lang="zh-CN" altLang="en-US">
                <a:ea typeface="宋体" panose="02010600030101010101" pitchFamily="2" charset="-122"/>
              </a:rPr>
              <a:t>或上级输出等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GPUOutput</a:t>
            </a:r>
            <a:r>
              <a:rPr lang="zh-CN" altLang="en-US">
                <a:ea typeface="宋体" panose="02010600030101010101" pitchFamily="2" charset="-122"/>
              </a:rPr>
              <a:t>表示</a:t>
            </a:r>
            <a:r>
              <a:rPr lang="en-US" altLang="zh-CN">
                <a:ea typeface="宋体" panose="02010600030101010101" pitchFamily="2" charset="-122"/>
              </a:rPr>
              <a:t>GPU</a:t>
            </a:r>
            <a:r>
              <a:rPr lang="zh-CN" altLang="en-US">
                <a:ea typeface="宋体" panose="02010600030101010101" pitchFamily="2" charset="-122"/>
              </a:rPr>
              <a:t>节点输出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92625" y="3076575"/>
            <a:ext cx="4673600" cy="1997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1160" y="3061335"/>
            <a:ext cx="3787140" cy="20821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举例：</a:t>
            </a:r>
            <a:r>
              <a:rPr lang="en-US" altLang="zh-CN"/>
              <a:t>GPU</a:t>
            </a:r>
            <a:r>
              <a:rPr lang="zh-CN" altLang="en-US">
                <a:ea typeface="宋体" panose="02010600030101010101" pitchFamily="2" charset="-122"/>
              </a:rPr>
              <a:t>节点图</a:t>
            </a:r>
            <a:r>
              <a:rPr lang="en-US" altLang="zh-CN">
                <a:ea typeface="宋体" panose="02010600030101010101" pitchFamily="2" charset="-122"/>
              </a:rPr>
              <a:t> -&gt; shader</a:t>
            </a:r>
            <a:r>
              <a:rPr lang="zh-CN" altLang="en-US">
                <a:ea typeface="宋体" panose="02010600030101010101" pitchFamily="2" charset="-122"/>
              </a:rPr>
              <a:t>代码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nodetree_exec</a:t>
            </a:r>
            <a:r>
              <a:rPr lang="zh-CN" altLang="en-US">
                <a:ea typeface="宋体" panose="02010600030101010101" pitchFamily="2" charset="-122"/>
              </a:rPr>
              <a:t>是节点图编译出的</a:t>
            </a:r>
            <a:r>
              <a:rPr lang="en-US" altLang="zh-CN">
                <a:ea typeface="宋体" panose="02010600030101010101" pitchFamily="2" charset="-122"/>
              </a:rPr>
              <a:t>glsl</a:t>
            </a:r>
            <a:r>
              <a:rPr lang="zh-CN" altLang="en-US">
                <a:ea typeface="宋体" panose="02010600030101010101" pitchFamily="2" charset="-122"/>
              </a:rPr>
              <a:t>函数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node_tree</a:t>
            </a:r>
            <a:r>
              <a:rPr lang="zh-CN" altLang="en-US">
                <a:ea typeface="宋体" panose="02010600030101010101" pitchFamily="2" charset="-122"/>
              </a:rPr>
              <a:t>是一大块</a:t>
            </a:r>
            <a:r>
              <a:rPr lang="en-US" altLang="zh-CN">
                <a:ea typeface="宋体" panose="02010600030101010101" pitchFamily="2" charset="-122"/>
              </a:rPr>
              <a:t>uniform buffer</a:t>
            </a:r>
            <a:r>
              <a:rPr lang="zh-CN" altLang="en-US">
                <a:ea typeface="宋体" panose="02010600030101010101" pitchFamily="2" charset="-122"/>
              </a:rPr>
              <a:t>，修改</a:t>
            </a:r>
            <a:r>
              <a:rPr lang="en-US" altLang="zh-CN">
                <a:ea typeface="宋体" panose="02010600030101010101" pitchFamily="2" charset="-122"/>
              </a:rPr>
              <a:t>uniform</a:t>
            </a:r>
            <a:r>
              <a:rPr lang="zh-CN" altLang="en-US">
                <a:ea typeface="宋体" panose="02010600030101010101" pitchFamily="2" charset="-122"/>
              </a:rPr>
              <a:t>无需重新编译</a:t>
            </a:r>
            <a:r>
              <a:rPr lang="en-US" altLang="zh-CN">
                <a:ea typeface="宋体" panose="02010600030101010101" pitchFamily="2" charset="-122"/>
              </a:rPr>
              <a:t>shader</a:t>
            </a:r>
            <a:r>
              <a:rPr lang="zh-CN" altLang="en-US">
                <a:ea typeface="宋体" panose="02010600030101010101" pitchFamily="2" charset="-122"/>
              </a:rPr>
              <a:t>，用户能在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设置的输入值大多为</a:t>
            </a:r>
            <a:r>
              <a:rPr lang="en-US" altLang="zh-CN">
                <a:ea typeface="宋体" panose="02010600030101010101" pitchFamily="2" charset="-122"/>
              </a:rPr>
              <a:t>uniform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对每个</a:t>
            </a:r>
            <a:r>
              <a:rPr lang="en-US" altLang="zh-CN">
                <a:ea typeface="宋体" panose="02010600030101010101" pitchFamily="2" charset="-122"/>
              </a:rPr>
              <a:t>GPUOutput</a:t>
            </a:r>
            <a:r>
              <a:rPr lang="zh-CN" altLang="en-US">
                <a:ea typeface="宋体" panose="02010600030101010101" pitchFamily="2" charset="-122"/>
              </a:rPr>
              <a:t>分配函数内局部变量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每个函数调用参数</a:t>
            </a:r>
            <a:r>
              <a:rPr lang="en-US" altLang="zh-CN">
                <a:ea typeface="宋体" panose="02010600030101010101" pitchFamily="2" charset="-122"/>
              </a:rPr>
              <a:t>link</a:t>
            </a:r>
            <a:r>
              <a:rPr lang="zh-CN" altLang="en-US">
                <a:ea typeface="宋体" panose="02010600030101010101" pitchFamily="2" charset="-122"/>
              </a:rPr>
              <a:t>到局部变量上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63185" y="2849880"/>
            <a:ext cx="2959100" cy="2275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6515" y="4211320"/>
            <a:ext cx="2612390" cy="861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ea typeface="宋体" panose="02010600030101010101" pitchFamily="2" charset="-122"/>
              </a:rPr>
              <a:t>GPUNodeGraph -&gt; shader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ntreeGPUMaterialNodes</a:t>
            </a:r>
            <a:r>
              <a:rPr lang="zh-CN" altLang="en-US">
                <a:ea typeface="宋体" panose="02010600030101010101" pitchFamily="2" charset="-122"/>
              </a:rPr>
              <a:t>生成</a:t>
            </a:r>
            <a:r>
              <a:rPr lang="en-US" altLang="zh-CN">
                <a:ea typeface="宋体" panose="02010600030101010101" pitchFamily="2" charset="-122"/>
              </a:rPr>
              <a:t>GPUNodeGraph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GPU_generate_pass</a:t>
            </a:r>
            <a:r>
              <a:rPr lang="zh-CN" altLang="en-US">
                <a:ea typeface="宋体" panose="02010600030101010101" pitchFamily="2" charset="-122"/>
              </a:rPr>
              <a:t>根据</a:t>
            </a:r>
            <a:r>
              <a:rPr lang="en-US" altLang="zh-CN">
                <a:ea typeface="宋体" panose="02010600030101010101" pitchFamily="2" charset="-122"/>
              </a:rPr>
              <a:t>GPUNodeGraph</a:t>
            </a:r>
            <a:r>
              <a:rPr lang="zh-CN" altLang="en-US">
                <a:ea typeface="宋体" panose="02010600030101010101" pitchFamily="2" charset="-122"/>
              </a:rPr>
              <a:t>生成</a:t>
            </a:r>
            <a:r>
              <a:rPr lang="en-US" altLang="zh-CN">
                <a:ea typeface="宋体" panose="02010600030101010101" pitchFamily="2" charset="-122"/>
              </a:rPr>
              <a:t>shader</a:t>
            </a:r>
            <a:r>
              <a:rPr lang="zh-CN" altLang="en-US">
                <a:ea typeface="宋体" panose="02010600030101010101" pitchFamily="2" charset="-122"/>
              </a:rPr>
              <a:t>代码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7180" y="1974850"/>
            <a:ext cx="2112645" cy="1325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9020" y="3371850"/>
            <a:ext cx="3148965" cy="1705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86020" y="2037080"/>
            <a:ext cx="3846195" cy="1063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73395" y="3161030"/>
            <a:ext cx="3187065" cy="18992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TW">
                <a:ea typeface="宋体" panose="02010600030101010101" pitchFamily="2" charset="-122"/>
              </a:rPr>
              <a:t>上集回顾</a:t>
            </a:r>
            <a:endParaRPr lang="zh-CN" altLang="zh-TW">
              <a:ea typeface="宋体" panose="02010600030101010101" pitchFamily="2" charset="-122"/>
            </a:endParaRPr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通用节点图，用于材质节点、程序化几何、后处理合成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通用节点图相关类型：</a:t>
            </a:r>
            <a:r>
              <a:rPr lang="en-US" altLang="zh-CN">
                <a:ea typeface="宋体" panose="02010600030101010101" pitchFamily="2" charset="-122"/>
              </a:rPr>
              <a:t>bNodeTree bNode bNodeSocket</a:t>
            </a:r>
            <a:endParaRPr 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ea typeface="宋体" panose="02010600030101010101" pitchFamily="2" charset="-122"/>
              </a:rPr>
              <a:t>数据存在哪：</a:t>
            </a:r>
            <a:r>
              <a:rPr lang="en-US" altLang="zh-CN">
                <a:ea typeface="宋体" panose="02010600030101010101" pitchFamily="2" charset="-122"/>
              </a:rPr>
              <a:t>bNodeTree</a:t>
            </a:r>
            <a:r>
              <a:rPr lang="zh-CN" altLang="en-US">
                <a:ea typeface="宋体" panose="02010600030101010101" pitchFamily="2" charset="-122"/>
              </a:rPr>
              <a:t>作为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存</a:t>
            </a:r>
            <a:r>
              <a:rPr lang="en-US" altLang="zh-CN">
                <a:ea typeface="宋体" panose="02010600030101010101" pitchFamily="2" charset="-122"/>
              </a:rPr>
              <a:t>main</a:t>
            </a:r>
            <a:r>
              <a:rPr lang="zh-CN" altLang="en-US">
                <a:ea typeface="宋体" panose="02010600030101010101" pitchFamily="2" charset="-122"/>
              </a:rPr>
              <a:t>下链表；</a:t>
            </a:r>
            <a:r>
              <a:rPr lang="en-US" altLang="zh-CN">
                <a:ea typeface="宋体" panose="02010600030101010101" pitchFamily="2" charset="-122"/>
              </a:rPr>
              <a:t>bNode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bNodeLink</a:t>
            </a:r>
            <a:r>
              <a:rPr lang="zh-CN" altLang="en-US">
                <a:ea typeface="宋体" panose="02010600030101010101" pitchFamily="2" charset="-122"/>
              </a:rPr>
              <a:t>存</a:t>
            </a:r>
            <a:r>
              <a:rPr lang="en-US" altLang="zh-CN">
                <a:ea typeface="宋体" panose="02010600030101010101" pitchFamily="2" charset="-122"/>
              </a:rPr>
              <a:t>bNodeTree</a:t>
            </a:r>
            <a:r>
              <a:rPr lang="zh-CN" altLang="en-US">
                <a:ea typeface="宋体" panose="02010600030101010101" pitchFamily="2" charset="-122"/>
              </a:rPr>
              <a:t>下；</a:t>
            </a:r>
            <a:r>
              <a:rPr lang="en-US" altLang="zh-CN">
                <a:ea typeface="宋体" panose="02010600030101010101" pitchFamily="2" charset="-122"/>
              </a:rPr>
              <a:t>bNodeSocket</a:t>
            </a:r>
            <a:r>
              <a:rPr lang="zh-CN" altLang="en-US">
                <a:ea typeface="宋体" panose="02010600030101010101" pitchFamily="2" charset="-122"/>
              </a:rPr>
              <a:t>存</a:t>
            </a:r>
            <a:r>
              <a:rPr lang="en-US" altLang="zh-CN">
                <a:ea typeface="宋体" panose="02010600030101010101" pitchFamily="2" charset="-122"/>
              </a:rPr>
              <a:t>bNode</a:t>
            </a:r>
            <a:r>
              <a:rPr lang="zh-CN" altLang="en-US">
                <a:ea typeface="宋体" panose="02010600030101010101" pitchFamily="2" charset="-122"/>
              </a:rPr>
              <a:t>的输入输出链表下，也会存到子节点图下作为输入输出属性但不加连线；输入输出值存</a:t>
            </a:r>
            <a:r>
              <a:rPr lang="en-US" altLang="zh-CN">
                <a:ea typeface="宋体" panose="02010600030101010101" pitchFamily="2" charset="-122"/>
              </a:rPr>
              <a:t>bNodeSocket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default_value</a:t>
            </a:r>
            <a:r>
              <a:rPr lang="zh-CN" altLang="en-US">
                <a:ea typeface="宋体" panose="02010600030101010101" pitchFamily="2" charset="-122"/>
              </a:rPr>
              <a:t>下，也包含最大最小值等信息；另外</a:t>
            </a:r>
            <a:r>
              <a:rPr lang="en-US" altLang="zh-CN">
                <a:ea typeface="宋体" panose="02010600030101010101" pitchFamily="2" charset="-122"/>
              </a:rPr>
              <a:t>bNode</a:t>
            </a:r>
            <a:r>
              <a:rPr lang="zh-CN" altLang="en-US">
                <a:ea typeface="宋体" panose="02010600030101010101" pitchFamily="2" charset="-122"/>
              </a:rPr>
              <a:t>可以配置</a:t>
            </a:r>
            <a:r>
              <a:rPr lang="en-US" altLang="zh-CN">
                <a:ea typeface="宋体" panose="02010600030101010101" pitchFamily="2" charset="-122"/>
              </a:rPr>
              <a:t>custom1234</a:t>
            </a:r>
            <a:r>
              <a:rPr lang="zh-CN" altLang="en-US">
                <a:ea typeface="宋体" panose="02010600030101010101" pitchFamily="2" charset="-122"/>
              </a:rPr>
              <a:t>或者</a:t>
            </a:r>
            <a:r>
              <a:rPr lang="en-US" altLang="zh-CN">
                <a:ea typeface="宋体" panose="02010600030101010101" pitchFamily="2" charset="-122"/>
              </a:rPr>
              <a:t>storage</a:t>
            </a:r>
            <a:r>
              <a:rPr lang="zh-CN" altLang="en-US">
                <a:ea typeface="宋体" panose="02010600030101010101" pitchFamily="2" charset="-122"/>
              </a:rPr>
              <a:t>自定义结构体，例如将</a:t>
            </a:r>
            <a:r>
              <a:rPr lang="en-US" altLang="zh-CN">
                <a:ea typeface="宋体" panose="02010600030101010101" pitchFamily="2" charset="-122"/>
              </a:rPr>
              <a:t>math</a:t>
            </a:r>
            <a:r>
              <a:rPr lang="zh-CN" altLang="en-US">
                <a:ea typeface="宋体" panose="02010600030101010101" pitchFamily="2" charset="-122"/>
              </a:rPr>
              <a:t>节点配置成加减乘除运算</a:t>
            </a:r>
            <a:endParaRPr 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ea typeface="宋体" panose="02010600030101010101" pitchFamily="2" charset="-122"/>
              </a:rPr>
              <a:t>特殊逻辑：根据节点配置控制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显示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隐藏、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绑定</a:t>
            </a:r>
            <a:r>
              <a:rPr lang="en-US" altLang="zh-CN">
                <a:ea typeface="宋体" panose="02010600030101010101" pitchFamily="2" charset="-122"/>
              </a:rPr>
              <a:t>value</a:t>
            </a:r>
            <a:r>
              <a:rPr lang="zh-CN" altLang="zh-CN">
                <a:ea typeface="宋体" panose="02010600030101010101" pitchFamily="2" charset="-122"/>
              </a:rPr>
              <a:t>节点</a:t>
            </a:r>
            <a:r>
              <a:rPr lang="zh-CN" altLang="en-US">
                <a:ea typeface="宋体" panose="02010600030101010101" pitchFamily="2" charset="-122"/>
              </a:rPr>
              <a:t>输出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值或节点自定义值、</a:t>
            </a:r>
            <a:r>
              <a:rPr lang="en-US" altLang="zh-CN">
                <a:ea typeface="宋体" panose="02010600030101010101" pitchFamily="2" charset="-122"/>
              </a:rPr>
              <a:t>make group</a:t>
            </a:r>
            <a:r>
              <a:rPr lang="zh-CN" altLang="en-US">
                <a:ea typeface="宋体" panose="02010600030101010101" pitchFamily="2" charset="-122"/>
              </a:rPr>
              <a:t>子节点图等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node_serialize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en-US" altLang="zh-CN"/>
              <a:t>1. </a:t>
            </a:r>
            <a:r>
              <a:rPr lang="zh-CN" altLang="en-US">
                <a:ea typeface="宋体" panose="02010600030101010101" pitchFamily="2" charset="-122"/>
              </a:rPr>
              <a:t>声明输出参数对应的局部变量</a:t>
            </a:r>
            <a:endParaRPr lang="zh-CN" altLang="en-US">
              <a:ea typeface="宋体" panose="02010600030101010101" pitchFamily="2" charset="-122"/>
            </a:endParaRPr>
          </a:p>
          <a:p>
            <a:pPr marL="114300" indent="0">
              <a:buNone/>
            </a:pPr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函数名</a:t>
            </a:r>
            <a:r>
              <a:rPr lang="en-US" altLang="zh-CN">
                <a:ea typeface="宋体" panose="02010600030101010101" pitchFamily="2" charset="-122"/>
              </a:rPr>
              <a:t>&amp;</a:t>
            </a:r>
            <a:r>
              <a:rPr lang="zh-CN" altLang="en-US">
                <a:ea typeface="宋体" panose="02010600030101010101" pitchFamily="2" charset="-122"/>
              </a:rPr>
              <a:t>输入参数</a:t>
            </a:r>
            <a:endParaRPr lang="zh-CN" altLang="en-US">
              <a:ea typeface="宋体" panose="02010600030101010101" pitchFamily="2" charset="-122"/>
            </a:endParaRPr>
          </a:p>
          <a:p>
            <a:pPr marL="114300" indent="0">
              <a:buNone/>
            </a:pPr>
            <a:r>
              <a:rPr lang="en-US" altLang="zh-CN">
                <a:ea typeface="宋体" panose="02010600030101010101" pitchFamily="2" charset="-122"/>
              </a:rPr>
              <a:t>3. </a:t>
            </a:r>
            <a:r>
              <a:rPr lang="zh-CN" altLang="en-US">
                <a:ea typeface="宋体" panose="02010600030101010101" pitchFamily="2" charset="-122"/>
              </a:rPr>
              <a:t>输出参数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550" y="3441065"/>
            <a:ext cx="2974975" cy="1663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58515" y="1875155"/>
            <a:ext cx="3330575" cy="3268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88785" y="4023995"/>
            <a:ext cx="2253615" cy="10801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&lt;&lt;</a:t>
            </a:r>
            <a:r>
              <a:rPr lang="zh-CN" altLang="en-US">
                <a:ea typeface="宋体" panose="02010600030101010101" pitchFamily="2" charset="-122"/>
              </a:rPr>
              <a:t>运算符重载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0680" y="1584960"/>
            <a:ext cx="3790315" cy="3069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2000" y="1666240"/>
            <a:ext cx="3949700" cy="568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9750" y="2563495"/>
            <a:ext cx="4618355" cy="20910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类型转换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连线两端类型不同时，调用</a:t>
            </a:r>
            <a:r>
              <a:rPr lang="en-US" altLang="zh-CN"/>
              <a:t>&lt;to&gt;_from_&lt;from&gt;</a:t>
            </a:r>
            <a:r>
              <a:rPr lang="zh-CN" altLang="en-US">
                <a:ea typeface="宋体" panose="02010600030101010101" pitchFamily="2" charset="-122"/>
              </a:rPr>
              <a:t>宏进行转换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2794635"/>
            <a:ext cx="3032760" cy="2328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10175" y="1598295"/>
            <a:ext cx="3155950" cy="1671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98340" y="3270250"/>
            <a:ext cx="4291330" cy="1852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02715" y="2071370"/>
            <a:ext cx="2216785" cy="6597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生成完整</a:t>
            </a:r>
            <a:r>
              <a:rPr lang="en-US" altLang="zh-CN"/>
              <a:t>shader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将从节点图生成的</a:t>
            </a:r>
            <a:r>
              <a:rPr lang="en-US" altLang="zh-CN" sz="1600"/>
              <a:t>shader</a:t>
            </a:r>
            <a:r>
              <a:rPr lang="zh-CN" altLang="en-US" sz="1600">
                <a:ea typeface="宋体" panose="02010600030101010101" pitchFamily="2" charset="-122"/>
              </a:rPr>
              <a:t>代码放入</a:t>
            </a:r>
            <a:r>
              <a:rPr lang="en-US" altLang="zh-CN" sz="1600">
                <a:ea typeface="宋体" panose="02010600030101010101" pitchFamily="2" charset="-122"/>
              </a:rPr>
              <a:t>nodetree_exec()</a:t>
            </a:r>
            <a:r>
              <a:rPr lang="zh-CN" altLang="en-US" sz="1600">
                <a:ea typeface="宋体" panose="02010600030101010101" pitchFamily="2" charset="-122"/>
              </a:rPr>
              <a:t>中，并加上各种头文件内容。（目前在eevee_shader_material_create_info_amend函数中）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7075" y="1862455"/>
            <a:ext cx="5149215" cy="32810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总结</a:t>
            </a:r>
            <a:endParaRPr lang="zh-TW"/>
          </a:p>
        </p:txBody>
      </p:sp>
      <p:sp>
        <p:nvSpPr>
          <p:cNvPr id="288" name="Google Shape;288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altLang="zh-CN">
                <a:ea typeface="宋体" panose="02010600030101010101" pitchFamily="2" charset="-122"/>
              </a:rPr>
              <a:t>Eevee</a:t>
            </a:r>
            <a:r>
              <a:rPr lang="zh-CN" altLang="en-US">
                <a:ea typeface="宋体" panose="02010600030101010101" pitchFamily="2" charset="-122"/>
              </a:rPr>
              <a:t>节点图编译</a:t>
            </a:r>
            <a:r>
              <a:rPr lang="en-US" altLang="zh-CN">
                <a:ea typeface="宋体" panose="02010600030101010101" pitchFamily="2" charset="-122"/>
              </a:rPr>
              <a:t>shader</a:t>
            </a:r>
            <a:r>
              <a:rPr lang="zh-CN" altLang="en-US">
                <a:ea typeface="宋体" panose="02010600030101010101" pitchFamily="2" charset="-122"/>
              </a:rPr>
              <a:t>流程</a:t>
            </a:r>
            <a:endParaRPr lang="zh-CN" altLang="en-US">
              <a:ea typeface="宋体" panose="02010600030101010101" pitchFamily="2" charset="-122"/>
            </a:endParaRPr>
          </a:p>
          <a:p>
            <a:pPr marL="615950" lvl="1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拷贝一份</a:t>
            </a:r>
            <a:r>
              <a:rPr lang="en-US" altLang="zh-CN">
                <a:ea typeface="宋体" panose="02010600030101010101" pitchFamily="2" charset="-122"/>
              </a:rPr>
              <a:t>local</a:t>
            </a:r>
            <a:r>
              <a:rPr lang="zh-CN" altLang="en-US">
                <a:ea typeface="宋体" panose="02010600030101010101" pitchFamily="2" charset="-122"/>
              </a:rPr>
              <a:t>节点图并修改拓扑；</a:t>
            </a:r>
            <a:endParaRPr lang="zh-CN" altLang="en-US">
              <a:ea typeface="宋体" panose="02010600030101010101" pitchFamily="2" charset="-122"/>
            </a:endParaRPr>
          </a:p>
          <a:p>
            <a:pPr marL="615950" lvl="1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遍历</a:t>
            </a:r>
            <a:r>
              <a:rPr lang="en-US" altLang="zh-CN">
                <a:ea typeface="宋体" panose="02010600030101010101" pitchFamily="2" charset="-122"/>
              </a:rPr>
              <a:t>local</a:t>
            </a:r>
            <a:r>
              <a:rPr lang="zh-CN" altLang="en-US">
                <a:ea typeface="宋体" panose="02010600030101010101" pitchFamily="2" charset="-122"/>
              </a:rPr>
              <a:t>节点图各节点的</a:t>
            </a:r>
            <a:r>
              <a:rPr lang="en-US" altLang="zh-CN">
                <a:ea typeface="宋体" panose="02010600030101010101" pitchFamily="2" charset="-122"/>
              </a:rPr>
              <a:t>gpu_fn</a:t>
            </a:r>
            <a:r>
              <a:rPr lang="zh-CN" altLang="en-US">
                <a:ea typeface="宋体" panose="02010600030101010101" pitchFamily="2" charset="-122"/>
              </a:rPr>
              <a:t>，构建</a:t>
            </a:r>
            <a:r>
              <a:rPr lang="en-US" altLang="zh-CN">
                <a:ea typeface="宋体" panose="02010600030101010101" pitchFamily="2" charset="-122"/>
              </a:rPr>
              <a:t>GPUNodeGraph</a:t>
            </a:r>
            <a:endParaRPr lang="en-US" altLang="zh-CN">
              <a:ea typeface="宋体" panose="02010600030101010101" pitchFamily="2" charset="-122"/>
            </a:endParaRPr>
          </a:p>
          <a:p>
            <a:pPr marL="615950" lvl="1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altLang="zh-CN">
                <a:ea typeface="宋体" panose="02010600030101010101" pitchFamily="2" charset="-122"/>
              </a:rPr>
              <a:t>3. GPUNodeGraph</a:t>
            </a:r>
            <a:r>
              <a:rPr lang="zh-CN" altLang="en-US">
                <a:ea typeface="宋体" panose="02010600030101010101" pitchFamily="2" charset="-122"/>
              </a:rPr>
              <a:t>生成</a:t>
            </a:r>
            <a:r>
              <a:rPr lang="en-US" altLang="zh-CN">
                <a:ea typeface="宋体" panose="02010600030101010101" pitchFamily="2" charset="-122"/>
              </a:rPr>
              <a:t>nodetree_exec</a:t>
            </a:r>
            <a:r>
              <a:rPr lang="zh-CN" altLang="en-US">
                <a:ea typeface="宋体" panose="02010600030101010101" pitchFamily="2" charset="-122"/>
              </a:rPr>
              <a:t>函数体，并生成整个函数（以及对应</a:t>
            </a:r>
            <a:r>
              <a:rPr lang="en-US" altLang="zh-CN">
                <a:ea typeface="宋体" panose="02010600030101010101" pitchFamily="2" charset="-122"/>
              </a:rPr>
              <a:t>uniform buffer</a:t>
            </a:r>
            <a:r>
              <a:rPr lang="zh-CN" altLang="en-US">
                <a:ea typeface="宋体" panose="02010600030101010101" pitchFamily="2" charset="-122"/>
              </a:rPr>
              <a:t>等）</a:t>
            </a:r>
            <a:endParaRPr lang="zh-CN" altLang="en-US">
              <a:ea typeface="宋体" panose="02010600030101010101" pitchFamily="2" charset="-122"/>
            </a:endParaRPr>
          </a:p>
          <a:p>
            <a:pPr marL="44450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zh-CN" altLang="en-US">
                <a:ea typeface="宋体" panose="02010600030101010101" pitchFamily="2" charset="-122"/>
              </a:rPr>
              <a:t>几个特点：</a:t>
            </a:r>
            <a:endParaRPr lang="zh-CN" altLang="en-US">
              <a:ea typeface="宋体" panose="02010600030101010101" pitchFamily="2" charset="-122"/>
            </a:endParaRPr>
          </a:p>
          <a:p>
            <a:pPr marL="90170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zh-CN">
                <a:ea typeface="宋体" panose="02010600030101010101" pitchFamily="2" charset="-122"/>
              </a:rPr>
              <a:t>GPUNode</a:t>
            </a:r>
            <a:r>
              <a:rPr lang="zh-CN" altLang="en-US">
                <a:ea typeface="宋体" panose="02010600030101010101" pitchFamily="2" charset="-122"/>
              </a:rPr>
              <a:t>与</a:t>
            </a:r>
            <a:r>
              <a:rPr lang="en-US" altLang="zh-CN">
                <a:ea typeface="宋体" panose="02010600030101010101" pitchFamily="2" charset="-122"/>
              </a:rPr>
              <a:t>glsl</a:t>
            </a:r>
            <a:r>
              <a:rPr lang="zh-CN" altLang="en-US">
                <a:ea typeface="宋体" panose="02010600030101010101" pitchFamily="2" charset="-122"/>
              </a:rPr>
              <a:t>函数一一对应，输入输出参数布局与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节点完全一致</a:t>
            </a:r>
            <a:endParaRPr lang="zh-CN" altLang="en-US">
              <a:ea typeface="宋体" panose="02010600030101010101" pitchFamily="2" charset="-122"/>
            </a:endParaRPr>
          </a:p>
          <a:p>
            <a:pPr marL="90170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zh-CN" altLang="en-US">
                <a:ea typeface="宋体" panose="02010600030101010101" pitchFamily="2" charset="-122"/>
              </a:rPr>
              <a:t>输入引脚值会被绑定到</a:t>
            </a:r>
            <a:r>
              <a:rPr lang="en-US" altLang="zh-CN">
                <a:ea typeface="宋体" panose="02010600030101010101" pitchFamily="2" charset="-122"/>
              </a:rPr>
              <a:t>uniform buffer</a:t>
            </a:r>
            <a:r>
              <a:rPr lang="zh-CN" altLang="en-US">
                <a:ea typeface="宋体" panose="02010600030101010101" pitchFamily="2" charset="-122"/>
              </a:rPr>
              <a:t>上，修改引脚输入不会触发重编译</a:t>
            </a:r>
            <a:r>
              <a:rPr lang="en-US" altLang="zh-CN">
                <a:ea typeface="宋体" panose="02010600030101010101" pitchFamily="2" charset="-122"/>
              </a:rPr>
              <a:t>shader</a:t>
            </a:r>
            <a:r>
              <a:rPr lang="zh-CN" altLang="en-US">
                <a:ea typeface="宋体" panose="02010600030101010101" pitchFamily="2" charset="-122"/>
              </a:rPr>
              <a:t>，因此改节点输入参数很流畅，而修改</a:t>
            </a:r>
            <a:r>
              <a:rPr lang="en-US" altLang="zh-CN">
                <a:ea typeface="宋体" panose="02010600030101010101" pitchFamily="2" charset="-122"/>
              </a:rPr>
              <a:t>GPUNodeGraph</a:t>
            </a:r>
            <a:r>
              <a:rPr lang="zh-CN" altLang="en-US">
                <a:ea typeface="宋体" panose="02010600030101010101" pitchFamily="2" charset="-122"/>
              </a:rPr>
              <a:t>拓扑会重新编译</a:t>
            </a:r>
            <a:r>
              <a:rPr lang="en-US" altLang="zh-CN">
                <a:ea typeface="宋体" panose="02010600030101010101" pitchFamily="2" charset="-122"/>
              </a:rPr>
              <a:t>shader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ea typeface="宋体" panose="02010600030101010101" pitchFamily="2" charset="-122"/>
              </a:rPr>
              <a:t>Next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8" name="Google Shape;288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ea typeface="宋体" panose="02010600030101010101" pitchFamily="2" charset="-122"/>
              </a:rPr>
              <a:t>Cycles</a:t>
            </a:r>
            <a:r>
              <a:rPr lang="zh-CN" altLang="en-US">
                <a:ea typeface="宋体" panose="02010600030101010101" pitchFamily="2" charset="-122"/>
              </a:rPr>
              <a:t>渲染器材质节点运行流程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altLang="en-US">
                <a:ea typeface="宋体" panose="02010600030101010101" pitchFamily="2" charset="-122"/>
              </a:rPr>
              <a:t>谢谢朋友们！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本期内容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Eevee</a:t>
            </a:r>
            <a:r>
              <a:rPr lang="zh-CN" altLang="en-US">
                <a:ea typeface="宋体" panose="02010600030101010101" pitchFamily="2" charset="-122"/>
              </a:rPr>
              <a:t>是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实时渲染默认用渲染器，用</a:t>
            </a:r>
            <a:r>
              <a:rPr lang="en-US" altLang="zh-CN">
                <a:ea typeface="宋体" panose="02010600030101010101" pitchFamily="2" charset="-122"/>
              </a:rPr>
              <a:t>OpenGL</a:t>
            </a:r>
            <a:r>
              <a:rPr lang="zh-CN" altLang="en-US">
                <a:ea typeface="宋体" panose="02010600030101010101" pitchFamily="2" charset="-122"/>
              </a:rPr>
              <a:t>光栅化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本期介绍</a:t>
            </a:r>
            <a:r>
              <a:rPr lang="en-US" altLang="zh-CN">
                <a:ea typeface="宋体" panose="02010600030101010101" pitchFamily="2" charset="-122"/>
              </a:rPr>
              <a:t>Eevee</a:t>
            </a:r>
            <a:r>
              <a:rPr lang="zh-CN" altLang="en-US">
                <a:ea typeface="宋体" panose="02010600030101010101" pitchFamily="2" charset="-122"/>
              </a:rPr>
              <a:t>如何将材质节点图翻译成</a:t>
            </a:r>
            <a:r>
              <a:rPr lang="en-US" altLang="zh-CN">
                <a:ea typeface="宋体" panose="02010600030101010101" pitchFamily="2" charset="-122"/>
              </a:rPr>
              <a:t>glsl shader</a:t>
            </a:r>
            <a:r>
              <a:rPr lang="zh-CN" altLang="zh-CN">
                <a:ea typeface="宋体" panose="02010600030101010101" pitchFamily="2" charset="-122"/>
              </a:rPr>
              <a:t>，只介绍表面材质</a:t>
            </a:r>
            <a:endParaRPr lang="zh-CN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参考代码：</a:t>
            </a:r>
            <a:r>
              <a:rPr lang="en-US" altLang="zh-CN">
                <a:ea typeface="宋体" panose="02010600030101010101" pitchFamily="2" charset="-122"/>
              </a:rPr>
              <a:t>Blender 3.5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Eevee</a:t>
            </a:r>
            <a:r>
              <a:rPr lang="zh-CN" altLang="zh-CN">
                <a:ea typeface="宋体" panose="02010600030101010101" pitchFamily="2" charset="-122"/>
              </a:rPr>
              <a:t>材质节点图编译</a:t>
            </a:r>
            <a:r>
              <a:rPr lang="zh-CN" altLang="en-US"/>
              <a:t>整体流程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复制一份</a:t>
            </a:r>
            <a:r>
              <a:rPr lang="en-US" altLang="zh-CN"/>
              <a:t>local</a:t>
            </a:r>
            <a:r>
              <a:rPr lang="zh-CN" altLang="en-US"/>
              <a:t>节点图并进行修改（子图展开、剪枝等）</a:t>
            </a:r>
            <a:endParaRPr lang="zh-CN" altLang="en-US"/>
          </a:p>
          <a:p>
            <a:r>
              <a:rPr lang="zh-CN" altLang="en-US"/>
              <a:t>遍历</a:t>
            </a:r>
            <a:r>
              <a:rPr lang="en-US" altLang="zh-CN"/>
              <a:t>local</a:t>
            </a:r>
            <a:r>
              <a:rPr lang="zh-CN" altLang="en-US">
                <a:ea typeface="宋体" panose="02010600030101010101" pitchFamily="2" charset="-122"/>
              </a:rPr>
              <a:t>节点图，执行每个节点的</a:t>
            </a:r>
            <a:r>
              <a:rPr lang="en-US" altLang="zh-CN">
                <a:ea typeface="宋体" panose="02010600030101010101" pitchFamily="2" charset="-122"/>
              </a:rPr>
              <a:t>gpu_fn</a:t>
            </a:r>
            <a:r>
              <a:rPr lang="zh-CN" altLang="en-US">
                <a:ea typeface="宋体" panose="02010600030101010101" pitchFamily="2" charset="-122"/>
              </a:rPr>
              <a:t>，生成</a:t>
            </a:r>
            <a:r>
              <a:rPr lang="en-US" altLang="zh-CN">
                <a:ea typeface="宋体" panose="02010600030101010101" pitchFamily="2" charset="-122"/>
              </a:rPr>
              <a:t>GPU</a:t>
            </a:r>
            <a:r>
              <a:rPr lang="zh-CN" altLang="en-US">
                <a:ea typeface="宋体" panose="02010600030101010101" pitchFamily="2" charset="-122"/>
              </a:rPr>
              <a:t>节点图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GPU</a:t>
            </a:r>
            <a:r>
              <a:rPr lang="zh-CN" altLang="en-US">
                <a:ea typeface="宋体" panose="02010600030101010101" pitchFamily="2" charset="-122"/>
              </a:rPr>
              <a:t>节点图</a:t>
            </a:r>
            <a:r>
              <a:rPr lang="zh-CN">
                <a:ea typeface="宋体" panose="02010600030101010101" pitchFamily="2" charset="-122"/>
              </a:rPr>
              <a:t>生成最终</a:t>
            </a:r>
            <a:r>
              <a:rPr lang="en-US" altLang="zh-CN">
                <a:ea typeface="宋体" panose="02010600030101010101" pitchFamily="2" charset="-122"/>
              </a:rPr>
              <a:t>shader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一些命名惯例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" name="Google Shape;92;p18"/>
          <p:cNvSpPr txBox="1"/>
          <p:nvPr>
            <p:ph type="body" idx="1"/>
          </p:nvPr>
        </p:nvSpPr>
        <p:spPr>
          <a:xfrm>
            <a:off x="311785" y="1152525"/>
            <a:ext cx="8385175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ea typeface="宋体" panose="02010600030101010101" pitchFamily="2" charset="-122"/>
              </a:rPr>
              <a:t>bNodeTree Material</a:t>
            </a:r>
            <a:r>
              <a:rPr lang="zh-CN" altLang="en-US">
                <a:ea typeface="宋体" panose="02010600030101010101" pitchFamily="2" charset="-122"/>
              </a:rPr>
              <a:t>等定义在</a:t>
            </a:r>
            <a:r>
              <a:rPr lang="en-US" altLang="zh-CN">
                <a:ea typeface="宋体" panose="02010600030101010101" pitchFamily="2" charset="-122"/>
              </a:rPr>
              <a:t>DNA_</a:t>
            </a:r>
            <a:r>
              <a:rPr lang="zh-CN" altLang="en-US">
                <a:ea typeface="宋体" panose="02010600030101010101" pitchFamily="2" charset="-122"/>
              </a:rPr>
              <a:t>开头文件的结构体，走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序列化，负责存储，不直接负责表现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GPU</a:t>
            </a:r>
            <a:r>
              <a:rPr lang="zh-CN" altLang="en-US">
                <a:ea typeface="宋体" panose="02010600030101010101" pitchFamily="2" charset="-122"/>
              </a:rPr>
              <a:t>开头类型和函数都是</a:t>
            </a:r>
            <a:r>
              <a:rPr lang="en-US" altLang="zh-CN">
                <a:ea typeface="宋体" panose="02010600030101010101" pitchFamily="2" charset="-122"/>
              </a:rPr>
              <a:t>Eevee</a:t>
            </a:r>
            <a:r>
              <a:rPr lang="zh-CN" altLang="en-US">
                <a:ea typeface="宋体" panose="02010600030101010101" pitchFamily="2" charset="-122"/>
              </a:rPr>
              <a:t>渲染器使用的，</a:t>
            </a:r>
            <a:r>
              <a:rPr lang="en-US" altLang="zh-CN">
                <a:ea typeface="宋体" panose="02010600030101010101" pitchFamily="2" charset="-122"/>
              </a:rPr>
              <a:t>GPUMaterial</a:t>
            </a:r>
            <a:r>
              <a:rPr lang="zh-CN" altLang="en-US">
                <a:ea typeface="宋体" panose="02010600030101010101" pitchFamily="2" charset="-122"/>
              </a:rPr>
              <a:t>下有</a:t>
            </a:r>
            <a:r>
              <a:rPr lang="en-US" altLang="zh-CN">
                <a:ea typeface="宋体" panose="02010600030101010101" pitchFamily="2" charset="-122"/>
              </a:rPr>
              <a:t>GPUNodeGraph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74875" y="3843020"/>
            <a:ext cx="2699385" cy="1300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821940"/>
            <a:ext cx="2174875" cy="2321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95845" y="2648585"/>
            <a:ext cx="1748155" cy="2494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17110" y="2647950"/>
            <a:ext cx="2571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拷贝一份</a:t>
            </a:r>
            <a:r>
              <a:rPr lang="en-US" altLang="zh-CN">
                <a:ea typeface="宋体" panose="02010600030101010101" pitchFamily="2" charset="-122"/>
              </a:rPr>
              <a:t>local</a:t>
            </a:r>
            <a:r>
              <a:rPr lang="zh-CN" altLang="en-US">
                <a:ea typeface="宋体" panose="02010600030101010101" pitchFamily="2" charset="-122"/>
              </a:rPr>
              <a:t>节点图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0" name="Google Shape;100;p19"/>
          <p:cNvSpPr txBox="1"/>
          <p:nvPr>
            <p:ph type="body" idx="1"/>
          </p:nvPr>
        </p:nvSpPr>
        <p:spPr>
          <a:xfrm>
            <a:off x="311785" y="1152525"/>
            <a:ext cx="518541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zh-CN" sz="1400">
                <a:ea typeface="宋体" panose="02010600030101010101" pitchFamily="2" charset="-122"/>
              </a:rPr>
              <a:t>GPU_material_from_nodetree</a:t>
            </a:r>
            <a:r>
              <a:rPr lang="zh-CN" altLang="en-US" sz="1400">
                <a:ea typeface="宋体" panose="02010600030101010101" pitchFamily="2" charset="-122"/>
              </a:rPr>
              <a:t>是从节点图生成</a:t>
            </a:r>
            <a:r>
              <a:rPr lang="en-US" altLang="zh-CN" sz="1400">
                <a:ea typeface="宋体" panose="02010600030101010101" pitchFamily="2" charset="-122"/>
              </a:rPr>
              <a:t>Eevee</a:t>
            </a:r>
            <a:r>
              <a:rPr lang="zh-CN" altLang="en-US" sz="1400">
                <a:ea typeface="宋体" panose="02010600030101010101" pitchFamily="2" charset="-122"/>
              </a:rPr>
              <a:t>材质的入口</a:t>
            </a:r>
            <a:endParaRPr lang="zh-CN" altLang="en-US" sz="1400">
              <a:ea typeface="宋体" panose="02010600030101010101" pitchFamily="2" charset="-122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zh-CN" altLang="en-US" sz="1400">
                <a:ea typeface="宋体" panose="02010600030101010101" pitchFamily="2" charset="-122"/>
              </a:rPr>
              <a:t>有现成</a:t>
            </a:r>
            <a:r>
              <a:rPr lang="en-US" altLang="zh-CN" sz="1400">
                <a:ea typeface="宋体" panose="02010600030101010101" pitchFamily="2" charset="-122"/>
              </a:rPr>
              <a:t>GPUMaterial</a:t>
            </a:r>
            <a:r>
              <a:rPr lang="zh-CN" altLang="en-US" sz="1400">
                <a:ea typeface="宋体" panose="02010600030101010101" pitchFamily="2" charset="-122"/>
              </a:rPr>
              <a:t>直接返回，没有的话创建一个，并用节点图更新</a:t>
            </a:r>
            <a:endParaRPr lang="en-US" altLang="zh-CN" sz="1400">
              <a:ea typeface="宋体" panose="02010600030101010101" pitchFamily="2" charset="-122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zh-CN" altLang="en-US" sz="1400">
                <a:ea typeface="宋体" panose="02010600030101010101" pitchFamily="2" charset="-122"/>
              </a:rPr>
              <a:t>首先拷贝一份</a:t>
            </a:r>
            <a:r>
              <a:rPr lang="en-US" altLang="zh-CN" sz="1400">
                <a:ea typeface="宋体" panose="02010600030101010101" pitchFamily="2" charset="-122"/>
              </a:rPr>
              <a:t>localtree</a:t>
            </a:r>
            <a:r>
              <a:rPr lang="zh-CN" altLang="en-US" sz="1400">
                <a:ea typeface="宋体" panose="02010600030101010101" pitchFamily="2" charset="-122"/>
              </a:rPr>
              <a:t>节点图，该节点图仅供局部使用，不会挂到</a:t>
            </a:r>
            <a:r>
              <a:rPr lang="en-US" altLang="zh-CN" sz="1400">
                <a:ea typeface="宋体" panose="02010600030101010101" pitchFamily="2" charset="-122"/>
              </a:rPr>
              <a:t>main</a:t>
            </a:r>
            <a:r>
              <a:rPr lang="zh-CN" altLang="en-US" sz="1400">
                <a:ea typeface="宋体" panose="02010600030101010101" pitchFamily="2" charset="-122"/>
              </a:rPr>
              <a:t>的链表下，可以安全修改，更新完</a:t>
            </a:r>
            <a:r>
              <a:rPr lang="en-US" altLang="zh-CN" sz="1400">
                <a:ea typeface="宋体" panose="02010600030101010101" pitchFamily="2" charset="-122"/>
              </a:rPr>
              <a:t>GPU</a:t>
            </a:r>
            <a:r>
              <a:rPr lang="zh-CN" altLang="en-US" sz="1400">
                <a:ea typeface="宋体" panose="02010600030101010101" pitchFamily="2" charset="-122"/>
              </a:rPr>
              <a:t>材质后会删除</a:t>
            </a:r>
            <a:r>
              <a:rPr lang="en-US" altLang="zh-CN" sz="1400">
                <a:ea typeface="宋体" panose="02010600030101010101" pitchFamily="2" charset="-122"/>
              </a:rPr>
              <a:t>localtree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54345" y="1129030"/>
            <a:ext cx="3526155" cy="3813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修改</a:t>
            </a:r>
            <a:r>
              <a:rPr lang="en-US" altLang="zh-CN"/>
              <a:t>local</a:t>
            </a:r>
            <a:r>
              <a:rPr lang="zh-CN" altLang="en-US">
                <a:ea typeface="宋体" panose="02010600030101010101" pitchFamily="2" charset="-122"/>
              </a:rPr>
              <a:t>节点图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子节点图展开</a:t>
            </a:r>
            <a:endParaRPr lang="zh-CN" altLang="en-US"/>
          </a:p>
          <a:p>
            <a:r>
              <a:rPr lang="zh-CN" altLang="en-US"/>
              <a:t>剪枝</a:t>
            </a:r>
            <a:endParaRPr lang="zh-CN" altLang="en-US"/>
          </a:p>
          <a:p>
            <a:r>
              <a:rPr lang="zh-CN" altLang="en-US"/>
              <a:t>计算</a:t>
            </a:r>
            <a:r>
              <a:rPr lang="en-US" altLang="zh-CN"/>
              <a:t>shader</a:t>
            </a:r>
            <a:r>
              <a:rPr lang="zh-CN" altLang="en-US">
                <a:ea typeface="宋体" panose="02010600030101010101" pitchFamily="2" charset="-122"/>
              </a:rPr>
              <a:t>节点权重</a:t>
            </a:r>
            <a:r>
              <a:rPr lang="en-US" altLang="zh-CN">
                <a:ea typeface="宋体" panose="02010600030101010101" pitchFamily="2" charset="-122"/>
              </a:rPr>
              <a:t>weight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3070" y="557530"/>
            <a:ext cx="3589655" cy="4393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1360" y="3624580"/>
            <a:ext cx="2199640" cy="1249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12185" y="3535680"/>
            <a:ext cx="1673225" cy="1423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ea typeface="宋体" panose="02010600030101010101" pitchFamily="2" charset="-122"/>
              </a:rPr>
              <a:t>Shader socket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Closure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8303260" cy="3416300"/>
          </a:xfrm>
        </p:spPr>
        <p:txBody>
          <a:bodyPr/>
          <a:p>
            <a:r>
              <a:rPr lang="zh-CN" altLang="en-US">
                <a:ea typeface="宋体" panose="02010600030101010101" pitchFamily="2" charset="-122"/>
              </a:rPr>
              <a:t>各种</a:t>
            </a:r>
            <a:r>
              <a:rPr lang="en-US" altLang="zh-CN">
                <a:ea typeface="宋体" panose="02010600030101010101" pitchFamily="2" charset="-122"/>
              </a:rPr>
              <a:t>shader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r>
              <a:rPr lang="en-US" altLang="zh-CN">
                <a:ea typeface="宋体" panose="02010600030101010101" pitchFamily="2" charset="-122"/>
              </a:rPr>
              <a:t>socket</a:t>
            </a:r>
            <a:r>
              <a:rPr lang="zh-CN" altLang="en-US">
                <a:ea typeface="宋体" panose="02010600030101010101" pitchFamily="2" charset="-122"/>
              </a:rPr>
              <a:t>，在</a:t>
            </a:r>
            <a:r>
              <a:rPr lang="en-US" altLang="zh-CN">
                <a:ea typeface="宋体" panose="02010600030101010101" pitchFamily="2" charset="-122"/>
              </a:rPr>
              <a:t>glsl</a:t>
            </a:r>
            <a:r>
              <a:rPr lang="zh-CN" altLang="en-US">
                <a:ea typeface="宋体" panose="02010600030101010101" pitchFamily="2" charset="-122"/>
              </a:rPr>
              <a:t>里传递的是</a:t>
            </a:r>
            <a:r>
              <a:rPr lang="en-US" altLang="zh-CN">
                <a:ea typeface="宋体" panose="02010600030101010101" pitchFamily="2" charset="-122"/>
              </a:rPr>
              <a:t>Closure</a:t>
            </a:r>
            <a:r>
              <a:rPr lang="zh-CN" altLang="en-US">
                <a:ea typeface="宋体" panose="02010600030101010101" pitchFamily="2" charset="-122"/>
              </a:rPr>
              <a:t>结构体（而不是只传片段颜色就够了）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shader</a:t>
            </a:r>
            <a:r>
              <a:rPr lang="zh-CN" altLang="en-US">
                <a:ea typeface="宋体" panose="02010600030101010101" pitchFamily="2" charset="-122"/>
              </a:rPr>
              <a:t>类型可以</a:t>
            </a:r>
            <a:r>
              <a:rPr lang="en-US" altLang="zh-CN">
                <a:ea typeface="宋体" panose="02010600030101010101" pitchFamily="2" charset="-122"/>
              </a:rPr>
              <a:t>add/mix</a:t>
            </a:r>
            <a:r>
              <a:rPr lang="zh-CN" altLang="en-US">
                <a:ea typeface="宋体" panose="02010600030101010101" pitchFamily="2" charset="-122"/>
              </a:rPr>
              <a:t>操作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表面材质和体积材质的</a:t>
            </a:r>
            <a:r>
              <a:rPr lang="en-US" altLang="zh-CN">
                <a:ea typeface="宋体" panose="02010600030101010101" pitchFamily="2" charset="-122"/>
              </a:rPr>
              <a:t>Closure</a:t>
            </a:r>
            <a:r>
              <a:rPr lang="zh-CN" altLang="en-US">
                <a:ea typeface="宋体" panose="02010600030101010101" pitchFamily="2" charset="-122"/>
              </a:rPr>
              <a:t>定义不同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88030" y="3007995"/>
            <a:ext cx="2702560" cy="1003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3980" y="2516505"/>
            <a:ext cx="2388235" cy="25869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4000" y="3688715"/>
            <a:ext cx="2580005" cy="1218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13710" y="4135755"/>
            <a:ext cx="3117215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对比</a:t>
            </a:r>
            <a:r>
              <a:rPr lang="en-US" altLang="zh-CN"/>
              <a:t>Unreal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传统</a:t>
            </a:r>
            <a:r>
              <a:rPr lang="en-US" altLang="zh-CN"/>
              <a:t>Unreal</a:t>
            </a:r>
            <a:r>
              <a:rPr lang="zh-CN" altLang="en-US">
                <a:ea typeface="宋体" panose="02010600030101010101" pitchFamily="2" charset="-122"/>
              </a:rPr>
              <a:t>材质，就算前面连线再复杂，最终有且仅有一个材质输出节点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UE5</a:t>
            </a:r>
            <a:r>
              <a:rPr lang="zh-CN" altLang="en-US">
                <a:ea typeface="宋体" panose="02010600030101010101" pitchFamily="2" charset="-122"/>
              </a:rPr>
              <a:t>新实验性材质管线，将</a:t>
            </a:r>
            <a:r>
              <a:rPr lang="en-US" altLang="zh-CN">
                <a:ea typeface="宋体" panose="02010600030101010101" pitchFamily="2" charset="-122"/>
              </a:rPr>
              <a:t>PBR</a:t>
            </a:r>
            <a:r>
              <a:rPr lang="zh-CN" altLang="en-US">
                <a:ea typeface="宋体" panose="02010600030101010101" pitchFamily="2" charset="-122"/>
              </a:rPr>
              <a:t>计算挪到了</a:t>
            </a:r>
            <a:r>
              <a:rPr lang="en-US" altLang="zh-CN">
                <a:ea typeface="宋体" panose="02010600030101010101" pitchFamily="2" charset="-122"/>
              </a:rPr>
              <a:t>BSDF</a:t>
            </a:r>
            <a:r>
              <a:rPr lang="zh-CN" altLang="en-US">
                <a:ea typeface="宋体" panose="02010600030101010101" pitchFamily="2" charset="-122"/>
              </a:rPr>
              <a:t>节点，可以有多个</a:t>
            </a:r>
            <a:r>
              <a:rPr lang="en-US" altLang="zh-CN">
                <a:ea typeface="宋体" panose="02010600030101010101" pitchFamily="2" charset="-122"/>
              </a:rPr>
              <a:t>BSDF</a:t>
            </a:r>
            <a:r>
              <a:rPr lang="zh-CN" altLang="en-US">
                <a:ea typeface="宋体" panose="02010600030101010101" pitchFamily="2" charset="-122"/>
              </a:rPr>
              <a:t>节点相互叠加，更好表现多层材质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22090" y="2876550"/>
            <a:ext cx="4676775" cy="2238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6460" y="2730500"/>
            <a:ext cx="2788285" cy="23844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COMMONDATA" val="eyJoZGlkIjoiZjM1ZTcwZWY2OTFiMGNkMDY3OTUwNTk0NWU5MWNiNDUifQ=="/>
  <p:tag name="KSO_WPP_MARK_KEY" val="766e2e9a-54e5-4e12-9940-730280e0b5f6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3136</Words>
  <Application>WPS 演示</Application>
  <PresentationFormat/>
  <Paragraphs>147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2. Eevee材质节点图</vt:lpstr>
      <vt:lpstr>上集回顾</vt:lpstr>
      <vt:lpstr>本期内容</vt:lpstr>
      <vt:lpstr>Eevee材质节点图编译整体流程</vt:lpstr>
      <vt:lpstr>一些命名惯例</vt:lpstr>
      <vt:lpstr>拷贝一份local节点图</vt:lpstr>
      <vt:lpstr>修改local节点图</vt:lpstr>
      <vt:lpstr>Shader socket和Closure</vt:lpstr>
      <vt:lpstr>对比Unreal</vt:lpstr>
      <vt:lpstr>计算shader节点权重</vt:lpstr>
      <vt:lpstr>准备exec数据</vt:lpstr>
      <vt:lpstr>执行gpu_fn</vt:lpstr>
      <vt:lpstr>举例：diffuse bsdf</vt:lpstr>
      <vt:lpstr>GPU_link &amp; GPU_stack_link</vt:lpstr>
      <vt:lpstr>glsl函数注册</vt:lpstr>
      <vt:lpstr>GPUNode构成</vt:lpstr>
      <vt:lpstr>GPUNode构成</vt:lpstr>
      <vt:lpstr>举例：GPU节点图 -&gt; shader代码</vt:lpstr>
      <vt:lpstr>GPUNodeGraph -&gt; shader</vt:lpstr>
      <vt:lpstr>node_serialize</vt:lpstr>
      <vt:lpstr>&lt;&lt;运算符重载</vt:lpstr>
      <vt:lpstr>类型转换</vt:lpstr>
      <vt:lpstr>生成完整shader</vt:lpstr>
      <vt:lpstr>总结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279</cp:revision>
  <dcterms:created xsi:type="dcterms:W3CDTF">2022-07-15T07:45:00Z</dcterms:created>
  <dcterms:modified xsi:type="dcterms:W3CDTF">2023-05-11T11:46:16Z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2052-11.1.0.14309</vt:lpwstr>
  </property>
</Properties>
</file>